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293" r:id="rId3"/>
    <p:sldId id="257" r:id="rId4"/>
    <p:sldId id="29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9" r:id="rId20"/>
    <p:sldId id="294" r:id="rId21"/>
    <p:sldId id="280" r:id="rId22"/>
    <p:sldId id="265" r:id="rId23"/>
    <p:sldId id="277" r:id="rId24"/>
    <p:sldId id="278" r:id="rId25"/>
    <p:sldId id="281" r:id="rId26"/>
    <p:sldId id="282" r:id="rId27"/>
    <p:sldId id="283" r:id="rId28"/>
    <p:sldId id="285" r:id="rId29"/>
    <p:sldId id="284" r:id="rId30"/>
    <p:sldId id="286" r:id="rId31"/>
    <p:sldId id="295" r:id="rId32"/>
    <p:sldId id="287" r:id="rId33"/>
    <p:sldId id="288" r:id="rId34"/>
    <p:sldId id="290" r:id="rId35"/>
    <p:sldId id="291" r:id="rId36"/>
    <p:sldId id="289" r:id="rId37"/>
    <p:sldId id="292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45968-6097-44BA-AD59-EBFB7D2EBD4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B0810-273E-4D15-A44F-AD08BA920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5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B0810-273E-4D15-A44F-AD08BA9206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8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B0810-273E-4D15-A44F-AD08BA9206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2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CB49-4040-44AD-8074-BE42AC33F536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6200" y="152400"/>
            <a:ext cx="8534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6200" y="304800"/>
            <a:ext cx="7848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76200" y="4572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52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B2B7-A723-4E17-962C-67B951881BC4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0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7397-5EE4-48A9-BCC4-DEE8C06CAA60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0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B544-8472-4401-A53A-38FA734FB2CF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smtClean="0"/>
              <a:t>CCHS Go Colonels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9557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0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B6F-F443-49C2-9FD4-0894AE5F5707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5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5A0E-5ECA-4A53-889E-E7BC7B3C92D3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3FDC-B4F8-46CA-8E67-2E02763598DE}" type="datetime1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5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BC8-4153-40A8-9EC3-2F18DAA68ABD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8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660D-E453-4114-AB99-9E8E03F5AB52}" type="datetime1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6A0E-CA7D-4E53-9347-C9305C99BE93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8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F3DA-1CE0-435C-A725-EE89A02204F3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2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2E54A-A9F6-42D9-9551-96E6DA2983D0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977C-FD06-4341-ABC4-04F65C95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5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One Notes</a:t>
            </a:r>
          </a:p>
          <a:p>
            <a:r>
              <a:rPr lang="en-US" dirty="0" smtClean="0"/>
              <a:t>Drennan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8229600" cy="1321266"/>
          </a:xfrm>
        </p:spPr>
      </p:pic>
      <p:sp>
        <p:nvSpPr>
          <p:cNvPr id="5" name="TextBox 4"/>
          <p:cNvSpPr txBox="1"/>
          <p:nvPr/>
        </p:nvSpPr>
        <p:spPr>
          <a:xfrm>
            <a:off x="457200" y="28956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Each Ribbon is divided into categories of similar commands called Groups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Home Ribbon has five groups:</a:t>
            </a:r>
          </a:p>
          <a:p>
            <a:pPr lvl="1"/>
            <a:r>
              <a:rPr lang="en-US" sz="2400" dirty="0" smtClean="0"/>
              <a:t>Clipboard, Font, Paragraph, Styles, and Editing Groups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On the bottom-right of each group is a black arrow called the Group Launcher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36220"/>
            <a:ext cx="2505501" cy="105091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581400" y="5867400"/>
            <a:ext cx="6096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endCxn id="8" idx="6"/>
          </p:cNvCxnSpPr>
          <p:nvPr/>
        </p:nvCxnSpPr>
        <p:spPr>
          <a:xfrm flipH="1">
            <a:off x="4191000" y="5867400"/>
            <a:ext cx="9144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57800" y="550316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Group Launcher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US" dirty="0" smtClean="0"/>
              <a:t>The Group Launcher activates a dialog box that gives the user more options than those displayed in the Group on the Ribbon.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40290"/>
            <a:ext cx="4562475" cy="3076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3340290"/>
            <a:ext cx="3352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instance, here is the Font Dialog Box.  If compared to the Font Group on the Home Ribbon, there are more options available.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Unavailable Commands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67000"/>
            <a:ext cx="4162425" cy="1381125"/>
          </a:xfrm>
        </p:spPr>
      </p:pic>
      <p:sp>
        <p:nvSpPr>
          <p:cNvPr id="5" name="Oval 4"/>
          <p:cNvSpPr/>
          <p:nvPr/>
        </p:nvSpPr>
        <p:spPr>
          <a:xfrm>
            <a:off x="6477000" y="3176109"/>
            <a:ext cx="1371600" cy="8382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514600"/>
            <a:ext cx="396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Commands on the ribbon that are displayed in gray are not available to the user.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Ruler Bar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9718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Ruler Bar is displayed above in the red rectangle.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 view the Ruler Bar click on the View Tab and checkmark the Ruler option in the Show Group.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Rulers also displays the location of indentations (1) and tabs(2).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38475"/>
            <a:ext cx="8229600" cy="1076125"/>
          </a:xfrm>
        </p:spPr>
      </p:pic>
      <p:sp>
        <p:nvSpPr>
          <p:cNvPr id="5" name="Rectangle 4"/>
          <p:cNvSpPr/>
          <p:nvPr/>
        </p:nvSpPr>
        <p:spPr>
          <a:xfrm>
            <a:off x="457200" y="2057400"/>
            <a:ext cx="845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05663" y="1138451"/>
            <a:ext cx="3821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61603" y="1138451"/>
            <a:ext cx="3440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87440" y="2061781"/>
            <a:ext cx="382162" cy="45281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14269" y="2061781"/>
            <a:ext cx="438731" cy="45281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Scroll Bars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143000"/>
            <a:ext cx="1519204" cy="4525963"/>
          </a:xfrm>
        </p:spPr>
      </p:pic>
      <p:sp>
        <p:nvSpPr>
          <p:cNvPr id="5" name="Oval 4"/>
          <p:cNvSpPr/>
          <p:nvPr/>
        </p:nvSpPr>
        <p:spPr>
          <a:xfrm>
            <a:off x="8077200" y="1981200"/>
            <a:ext cx="762000" cy="1295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447800"/>
            <a:ext cx="6019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scroll bars are located on the right and bottom of the MS Word screen.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Scroll bars allow a user to navigate quickly through a document.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vertical scroll bar allows the user to scroll up or down in a long document.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horizontal scroll bar allows a user to move horizontally through a wide document.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8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Status Bar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229600" cy="1059930"/>
          </a:xfrm>
        </p:spPr>
      </p:pic>
      <p:sp>
        <p:nvSpPr>
          <p:cNvPr id="5" name="Rectangle 4"/>
          <p:cNvSpPr/>
          <p:nvPr/>
        </p:nvSpPr>
        <p:spPr>
          <a:xfrm>
            <a:off x="228600" y="1981200"/>
            <a:ext cx="8382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66700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 Status Bar is located at the bottom of the MS Word window.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 status bar has information about the document on the left side, including the number of typed pages, and the amount of words in the document (1).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On the right side of the status bar is Views Options (2) and the Zoom Slider (3).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41817" y="1210270"/>
            <a:ext cx="2678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" y="1981200"/>
            <a:ext cx="12192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67600" y="1210270"/>
            <a:ext cx="4202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66538" y="1233016"/>
            <a:ext cx="3440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86600" y="1981200"/>
            <a:ext cx="9144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114138" y="1960728"/>
            <a:ext cx="648862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Available in Views Options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295400"/>
            <a:ext cx="2924175" cy="5619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0" y="1990013"/>
            <a:ext cx="542785" cy="4483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1936465"/>
            <a:ext cx="6553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Print Layout View</a:t>
            </a:r>
            <a:r>
              <a:rPr lang="en-US" sz="2400" dirty="0" smtClean="0"/>
              <a:t>—Shows you what the document will look like when printed</a:t>
            </a:r>
          </a:p>
          <a:p>
            <a:r>
              <a:rPr lang="en-US" sz="2400" u="sng" dirty="0" smtClean="0"/>
              <a:t>Full Screen Reading Vie</a:t>
            </a:r>
            <a:r>
              <a:rPr lang="en-US" sz="2400" dirty="0" smtClean="0"/>
              <a:t>w—Makes it easy to read and comment on documents on your screen</a:t>
            </a:r>
          </a:p>
          <a:p>
            <a:r>
              <a:rPr lang="en-US" sz="2400" u="sng" dirty="0" smtClean="0"/>
              <a:t>Web Layout View</a:t>
            </a:r>
            <a:r>
              <a:rPr lang="en-US" sz="2400" dirty="0" smtClean="0"/>
              <a:t>—Allows the user to see what their document would look like if posted online as a web page</a:t>
            </a:r>
          </a:p>
          <a:p>
            <a:r>
              <a:rPr lang="en-US" sz="2400" u="sng" dirty="0" smtClean="0"/>
              <a:t>Outline View</a:t>
            </a:r>
            <a:r>
              <a:rPr lang="en-US" sz="2400" dirty="0" smtClean="0"/>
              <a:t>—Shows you what your document looks like as an outline with the paragraph formatting defining the levels of the outline</a:t>
            </a:r>
          </a:p>
          <a:p>
            <a:r>
              <a:rPr lang="en-US" sz="2400" u="sng" dirty="0" smtClean="0"/>
              <a:t>Draft View</a:t>
            </a:r>
            <a:r>
              <a:rPr lang="en-US" sz="2400" dirty="0" smtClean="0"/>
              <a:t>—Makes it as easy as possible to enter and edit text into your document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0" y="2702043"/>
            <a:ext cx="542785" cy="5597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0" y="3429000"/>
            <a:ext cx="542785" cy="5597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0" y="4495800"/>
            <a:ext cx="542785" cy="5597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0" y="5715000"/>
            <a:ext cx="542785" cy="55974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8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Zoom Slider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981200"/>
            <a:ext cx="1924050" cy="323850"/>
          </a:xfrm>
        </p:spPr>
      </p:pic>
      <p:sp>
        <p:nvSpPr>
          <p:cNvPr id="5" name="TextBox 4"/>
          <p:cNvSpPr txBox="1"/>
          <p:nvPr/>
        </p:nvSpPr>
        <p:spPr>
          <a:xfrm>
            <a:off x="801806" y="30480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Zoom Slider allows the user to change the view settings in MS Word.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minus sign decreases Zoom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plus sign increases Zoom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cursor is typically displayed as a flashing vertical line</a:t>
            </a:r>
          </a:p>
          <a:p>
            <a:r>
              <a:rPr lang="en-US" dirty="0" smtClean="0"/>
              <a:t>It indicates where text will appear when it is typed into the document</a:t>
            </a:r>
          </a:p>
          <a:p>
            <a:r>
              <a:rPr lang="en-US" dirty="0" smtClean="0"/>
              <a:t>When the user types, text will be placed directly behind the cursor</a:t>
            </a:r>
          </a:p>
          <a:p>
            <a:r>
              <a:rPr lang="en-US" dirty="0" smtClean="0"/>
              <a:t>Be Default, the user inserts text between already typed text.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"/>
            <a:ext cx="1552194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Wrap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keying text in MS Word, the user does not need to worry about hitting the enter key on the keyboard when running out of space on a line of text</a:t>
            </a:r>
          </a:p>
          <a:p>
            <a:r>
              <a:rPr lang="en-US" dirty="0" smtClean="0"/>
              <a:t>Word automatically moves to a new line of text</a:t>
            </a:r>
          </a:p>
          <a:p>
            <a:r>
              <a:rPr lang="en-US" dirty="0" smtClean="0"/>
              <a:t>This feature is called </a:t>
            </a:r>
            <a:r>
              <a:rPr lang="en-US" i="1" dirty="0" smtClean="0">
                <a:solidFill>
                  <a:srgbClr val="FF0000"/>
                </a:solidFill>
              </a:rPr>
              <a:t>Word Wrap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1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Word 2013 is a type of Word Processor</a:t>
            </a:r>
          </a:p>
          <a:p>
            <a:r>
              <a:rPr lang="en-US" dirty="0" smtClean="0"/>
              <a:t>Word Processing software is designed primarily for two purposes</a:t>
            </a:r>
          </a:p>
          <a:p>
            <a:pPr lvl="1"/>
            <a:r>
              <a:rPr lang="en-US" dirty="0" smtClean="0"/>
              <a:t>To edit text</a:t>
            </a:r>
          </a:p>
          <a:p>
            <a:pPr lvl="1"/>
            <a:r>
              <a:rPr lang="en-US" dirty="0" smtClean="0"/>
              <a:t>To format 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529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The Enter key is only pressed when the user wants to enter a new paragraph of text</a:t>
            </a:r>
          </a:p>
          <a:p>
            <a:r>
              <a:rPr lang="en-US" dirty="0" smtClean="0"/>
              <a:t>Hitting the Enter key on the keyboard will insert a new line into a document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819400"/>
            <a:ext cx="3564814" cy="262464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MS Word hyphenates a word at the end of a line of text when using the Word Wrap feature.</a:t>
            </a:r>
          </a:p>
          <a:p>
            <a:r>
              <a:rPr lang="en-US" dirty="0" smtClean="0"/>
              <a:t>This feature can be turned off by the user.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Undo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useful commands to the user is the Undo command.</a:t>
            </a:r>
          </a:p>
          <a:p>
            <a:r>
              <a:rPr lang="en-US" dirty="0" smtClean="0"/>
              <a:t>It is located on the Quick Access Menu Bar.</a:t>
            </a:r>
          </a:p>
          <a:p>
            <a:r>
              <a:rPr lang="en-US" dirty="0" smtClean="0"/>
              <a:t>The Undo command will take the last command and erase its effects.</a:t>
            </a:r>
          </a:p>
          <a:p>
            <a:r>
              <a:rPr lang="en-US" dirty="0" smtClean="0"/>
              <a:t>For instance, if a user accidently deletes a paragraph of text, clicking the undo button will restore the deleted text.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9200"/>
            <a:ext cx="2524125" cy="3143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600200" y="1066800"/>
            <a:ext cx="5334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and Backspace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Besides the undo button, there are two buttons located on the keyboard that help the user erase errors when typing, Delete and Backspace.</a:t>
            </a:r>
          </a:p>
          <a:p>
            <a:r>
              <a:rPr lang="en-US" dirty="0" smtClean="0"/>
              <a:t>Delete erases characters to the right of the cursor</a:t>
            </a:r>
          </a:p>
          <a:p>
            <a:r>
              <a:rPr lang="en-US" dirty="0" smtClean="0"/>
              <a:t>Backspace erases characters to the left of the cursor.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and Backspace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492324"/>
            <a:ext cx="2061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Delete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2514600"/>
            <a:ext cx="3157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Backspace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52800" y="2057400"/>
            <a:ext cx="403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066800" y="2976265"/>
            <a:ext cx="38862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6800" y="3886200"/>
            <a:ext cx="7272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Delete will erase text in front of the cursor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Backspace will erase text behind the cursor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r>
              <a:rPr lang="en-US" dirty="0" smtClean="0"/>
              <a:t>Margins can be changed by accessing the Page Setup Group from the Home Tab.</a:t>
            </a:r>
          </a:p>
          <a:p>
            <a:r>
              <a:rPr lang="en-US" dirty="0" smtClean="0"/>
              <a:t>The default margin settings for MS Word is one inch for top, bottom, left, and right margins.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295400"/>
            <a:ext cx="4264526" cy="1524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286000" y="1295400"/>
            <a:ext cx="1295400" cy="1524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2381250" cy="4267200"/>
          </a:xfrm>
        </p:spPr>
      </p:pic>
      <p:sp>
        <p:nvSpPr>
          <p:cNvPr id="5" name="TextBox 4"/>
          <p:cNvSpPr txBox="1"/>
          <p:nvPr/>
        </p:nvSpPr>
        <p:spPr>
          <a:xfrm>
            <a:off x="3886200" y="1524000"/>
            <a:ext cx="434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are several predefined settings for margins including:</a:t>
            </a:r>
          </a:p>
          <a:p>
            <a:r>
              <a:rPr lang="en-US" sz="2800" u="sng" dirty="0" smtClean="0"/>
              <a:t>Narrow</a:t>
            </a:r>
            <a:r>
              <a:rPr lang="en-US" sz="2800" dirty="0" smtClean="0"/>
              <a:t>—one-half inch </a:t>
            </a:r>
          </a:p>
          <a:p>
            <a:r>
              <a:rPr lang="en-US" sz="2800" u="sng" dirty="0" smtClean="0"/>
              <a:t>Wide</a:t>
            </a:r>
            <a:r>
              <a:rPr lang="en-US" sz="2800" dirty="0" smtClean="0"/>
              <a:t>—one inch top and bottom and two inches on each side</a:t>
            </a:r>
          </a:p>
          <a:p>
            <a:r>
              <a:rPr lang="en-US" sz="2800" u="sng" dirty="0" smtClean="0"/>
              <a:t>Mirrored</a:t>
            </a:r>
            <a:r>
              <a:rPr lang="en-US" sz="2800" dirty="0" smtClean="0"/>
              <a:t>—used when a document is going to be hole-punched or bound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and Click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and Click allows the user to change the cursor position by using the mouse.</a:t>
            </a:r>
          </a:p>
          <a:p>
            <a:r>
              <a:rPr lang="en-US" dirty="0" smtClean="0"/>
              <a:t>Wherever the user double-clicks the document, the cursor appears, ready to input text where the user has clicked.</a:t>
            </a:r>
          </a:p>
          <a:p>
            <a:r>
              <a:rPr lang="en-US" dirty="0" smtClean="0"/>
              <a:t>There are some locations in the document where the Point and Click feature is unavailable.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places from which a user can save a file: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Quick Access Menu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File Tab, from the </a:t>
            </a:r>
          </a:p>
          <a:p>
            <a:pPr marL="0" indent="0">
              <a:buNone/>
              <a:tabLst>
                <a:tab pos="465138" algn="l"/>
              </a:tabLst>
            </a:pPr>
            <a:r>
              <a:rPr lang="en-US" dirty="0"/>
              <a:t>	</a:t>
            </a:r>
            <a:r>
              <a:rPr lang="en-US" dirty="0" smtClean="0"/>
              <a:t>Backstage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255" y="2514600"/>
            <a:ext cx="2533650" cy="5048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943600" y="2438400"/>
            <a:ext cx="381000" cy="32861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903" y="3276600"/>
            <a:ext cx="2520002" cy="317199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638800" y="3352800"/>
            <a:ext cx="9144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0"/>
            <a:ext cx="3595667" cy="4525963"/>
          </a:xfrm>
        </p:spPr>
      </p:pic>
      <p:sp>
        <p:nvSpPr>
          <p:cNvPr id="6" name="Oval 5"/>
          <p:cNvSpPr/>
          <p:nvPr/>
        </p:nvSpPr>
        <p:spPr>
          <a:xfrm>
            <a:off x="4648200" y="2057400"/>
            <a:ext cx="9906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600200"/>
            <a:ext cx="396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When saving a file for the first time, a user can click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File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Save 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Even if the user accidentally clicks the Save button the first time the document is saved, MS Word will automatically revert to Save As and the </a:t>
            </a:r>
            <a:r>
              <a:rPr lang="en-US" sz="2400" i="1" dirty="0" smtClean="0">
                <a:solidFill>
                  <a:srgbClr val="FF0000"/>
                </a:solidFill>
              </a:rPr>
              <a:t>Save As dialog box </a:t>
            </a:r>
            <a:r>
              <a:rPr lang="en-US" sz="2400" dirty="0" smtClean="0"/>
              <a:t>appears.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4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Word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start Microsoft Word 2013</a:t>
            </a:r>
            <a:endParaRPr lang="en-US" dirty="0"/>
          </a:p>
          <a:p>
            <a:pPr lvl="1"/>
            <a:r>
              <a:rPr lang="en-US" dirty="0" smtClean="0"/>
              <a:t>Click the Word Desktop Icon</a:t>
            </a:r>
          </a:p>
          <a:p>
            <a:pPr lvl="1"/>
            <a:r>
              <a:rPr lang="en-US" dirty="0" smtClean="0"/>
              <a:t>Click Start/Programs/Microsoft Office/Microsoft Word 2013</a:t>
            </a:r>
          </a:p>
          <a:p>
            <a:pPr lvl="1"/>
            <a:r>
              <a:rPr lang="en-US" dirty="0" smtClean="0"/>
              <a:t>Click Start/find Word in the most recently used application list and click</a:t>
            </a:r>
          </a:p>
          <a:p>
            <a:pPr lvl="1"/>
            <a:r>
              <a:rPr lang="en-US" dirty="0" smtClean="0"/>
              <a:t>Browse your file system and double click a Word document</a:t>
            </a:r>
          </a:p>
          <a:p>
            <a:pPr lvl="1"/>
            <a:r>
              <a:rPr lang="en-US" dirty="0" smtClean="0"/>
              <a:t>Right click on a word document and select Open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997" y="5932421"/>
            <a:ext cx="871603" cy="87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naming a file, it is important to give the file a descriptive name</a:t>
            </a:r>
          </a:p>
          <a:p>
            <a:r>
              <a:rPr lang="en-US" dirty="0" smtClean="0"/>
              <a:t>Also, users should not include unaccepted characters in the name of their file including:</a:t>
            </a:r>
          </a:p>
          <a:p>
            <a:pPr lvl="1">
              <a:buFont typeface="Wingdings" pitchFamily="2" charset="2"/>
              <a:buChar char="§"/>
            </a:pPr>
            <a:r>
              <a:rPr lang="en-US" sz="4000" dirty="0" smtClean="0"/>
              <a:t>  *</a:t>
            </a:r>
            <a:r>
              <a:rPr lang="en-US" dirty="0" smtClean="0"/>
              <a:t> The star, which indicates a </a:t>
            </a:r>
            <a:r>
              <a:rPr lang="en-US" i="1" dirty="0" smtClean="0"/>
              <a:t>wild card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4000" dirty="0" smtClean="0"/>
              <a:t>  ?</a:t>
            </a:r>
            <a:r>
              <a:rPr lang="en-US" dirty="0" smtClean="0"/>
              <a:t>  The questions mark, which indicates a query request</a:t>
            </a:r>
          </a:p>
          <a:p>
            <a:pPr lvl="1">
              <a:buFont typeface="Wingdings" pitchFamily="2" charset="2"/>
              <a:buChar char="§"/>
            </a:pPr>
            <a:r>
              <a:rPr lang="en-US" sz="4400" dirty="0" smtClean="0"/>
              <a:t>  :  </a:t>
            </a:r>
            <a:r>
              <a:rPr lang="en-US" dirty="0" smtClean="0"/>
              <a:t>The colon, which indicates a drive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Save As options allows the user to save the document in a different file format.</a:t>
            </a:r>
          </a:p>
          <a:p>
            <a:r>
              <a:rPr lang="en-US" dirty="0" smtClean="0"/>
              <a:t>The Default file format for MS Word 2013 is the MS Word file format.</a:t>
            </a:r>
          </a:p>
          <a:p>
            <a:r>
              <a:rPr lang="en-US" dirty="0" smtClean="0"/>
              <a:t>The extension for the default MS Word file format is .</a:t>
            </a:r>
            <a:r>
              <a:rPr lang="en-US" dirty="0" err="1" smtClean="0"/>
              <a:t>docx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Files can also be saved in many other formats including Word template format, PDF, Web page format, and Rich Text File.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Files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71800"/>
            <a:ext cx="3965967" cy="2503485"/>
          </a:xfrm>
        </p:spPr>
      </p:pic>
      <p:sp>
        <p:nvSpPr>
          <p:cNvPr id="5" name="TextBox 4"/>
          <p:cNvSpPr txBox="1"/>
          <p:nvPr/>
        </p:nvSpPr>
        <p:spPr>
          <a:xfrm>
            <a:off x="838200" y="14478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 should use Folders to organize their files.  This can be done from the Save As dialog box.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6172200" y="3048000"/>
            <a:ext cx="2286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3048000"/>
            <a:ext cx="609600" cy="1447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238500"/>
            <a:ext cx="205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left side of the Save As dialog box allows the user to select drives and locations on their computer.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3048000"/>
            <a:ext cx="182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New Folder icon allows the user to create a new folder or subfolder in which to save their document.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Users should Save their documents often.</a:t>
            </a:r>
          </a:p>
          <a:p>
            <a:r>
              <a:rPr lang="en-US" dirty="0" smtClean="0"/>
              <a:t>Data can be lost if the document is closed without saving.</a:t>
            </a:r>
          </a:p>
          <a:p>
            <a:r>
              <a:rPr lang="en-US" dirty="0" smtClean="0"/>
              <a:t>After saving a document the first time, the Save command will only save the document with the same name in the same location.</a:t>
            </a:r>
          </a:p>
          <a:p>
            <a:r>
              <a:rPr lang="en-US" dirty="0" smtClean="0"/>
              <a:t>The Save As command must be used to (1)change the name of the file or (2)save the document in a new location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6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in More Than One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Users should be in the habit of saving their work in more than one location.</a:t>
            </a:r>
          </a:p>
          <a:p>
            <a:r>
              <a:rPr lang="en-US" dirty="0" smtClean="0"/>
              <a:t>Files should be saved:</a:t>
            </a:r>
          </a:p>
          <a:p>
            <a:pPr lvl="1"/>
            <a:r>
              <a:rPr lang="en-US" dirty="0" smtClean="0"/>
              <a:t>On the hard drive of the computer (drive C:// or My Documents)</a:t>
            </a:r>
          </a:p>
          <a:p>
            <a:pPr lvl="1"/>
            <a:r>
              <a:rPr lang="en-US" dirty="0" smtClean="0"/>
              <a:t>On a the One Drive through your email</a:t>
            </a:r>
            <a:endParaRPr lang="en-US" i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On a mobile storage device (ex. Flash drive)</a:t>
            </a:r>
          </a:p>
          <a:p>
            <a:r>
              <a:rPr lang="en-US" dirty="0" smtClean="0"/>
              <a:t>This allows a backup copy of the document in case one of the other locations fails.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Autosave</a:t>
            </a:r>
            <a:r>
              <a:rPr lang="en-US" dirty="0" smtClean="0"/>
              <a:t>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320800"/>
            <a:ext cx="5410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Word </a:t>
            </a:r>
            <a:r>
              <a:rPr lang="en-US" dirty="0" err="1" smtClean="0"/>
              <a:t>Autosave</a:t>
            </a:r>
            <a:r>
              <a:rPr lang="en-US" dirty="0" smtClean="0"/>
              <a:t>/</a:t>
            </a:r>
            <a:r>
              <a:rPr lang="en-US" dirty="0" err="1" smtClean="0"/>
              <a:t>Autorecover</a:t>
            </a:r>
            <a:r>
              <a:rPr lang="en-US" dirty="0" smtClean="0"/>
              <a:t> features save a document at a set period of time.</a:t>
            </a:r>
          </a:p>
          <a:p>
            <a:r>
              <a:rPr lang="en-US" dirty="0" smtClean="0"/>
              <a:t>These options can be changed to automatically save at shorter intervals from the Backstage under Options.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20800"/>
            <a:ext cx="2009775" cy="4772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85800" y="4953000"/>
            <a:ext cx="15240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67958"/>
            <a:ext cx="6767942" cy="20050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Autosave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09800" y="2286000"/>
            <a:ext cx="35052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32766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Options dialog box has a default setting to Auto-recover the document being worked on every 10 minutes.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user can specify the folder in which to save the auto recovered document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user can set the options to Auto-save the document if MS Word is exited without saving.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Word will Auto-save in the same place the auto recovered file is stored.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0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Shortcuts for 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shortcuts for saving a document include:</a:t>
            </a:r>
          </a:p>
          <a:p>
            <a:endParaRPr lang="en-US" dirty="0" smtClean="0"/>
          </a:p>
          <a:p>
            <a:pPr lvl="1"/>
            <a:r>
              <a:rPr lang="en-US" sz="3600" dirty="0" smtClean="0"/>
              <a:t>CTRL + S</a:t>
            </a:r>
          </a:p>
          <a:p>
            <a:pPr lvl="1"/>
            <a:r>
              <a:rPr lang="en-US" sz="3600" dirty="0" smtClean="0"/>
              <a:t>SHIFT + F12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6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ways to close MS Word after saving your document including</a:t>
            </a:r>
          </a:p>
          <a:p>
            <a:pPr lvl="1"/>
            <a:r>
              <a:rPr lang="en-US" dirty="0" smtClean="0"/>
              <a:t>Clicking File/Close from the Backstage</a:t>
            </a:r>
          </a:p>
          <a:p>
            <a:pPr lvl="1"/>
            <a:r>
              <a:rPr lang="en-US" dirty="0" smtClean="0"/>
              <a:t>Clicking the X in the right-most portion of the Title Bar</a:t>
            </a:r>
          </a:p>
          <a:p>
            <a:pPr lvl="1"/>
            <a:r>
              <a:rPr lang="en-US" dirty="0" smtClean="0"/>
              <a:t>Using the shortcut for closing:  </a:t>
            </a:r>
            <a:r>
              <a:rPr lang="en-US" i="1" dirty="0" smtClean="0">
                <a:solidFill>
                  <a:srgbClr val="FF0000"/>
                </a:solidFill>
              </a:rPr>
              <a:t>ALT + F4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left will be Recent documents opened</a:t>
            </a:r>
          </a:p>
          <a:p>
            <a:r>
              <a:rPr lang="en-US" dirty="0" smtClean="0"/>
              <a:t>At right will be Blank Document for starting a new document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 dirty="0"/>
          </a:p>
        </p:txBody>
      </p:sp>
      <p:pic>
        <p:nvPicPr>
          <p:cNvPr id="5" name="Picture 4" descr="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80043"/>
            <a:ext cx="4343400" cy="32763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329" y="601980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Access Menu and Title Bar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38" y="1423348"/>
            <a:ext cx="7705920" cy="1237189"/>
          </a:xfrm>
        </p:spPr>
      </p:pic>
      <p:sp>
        <p:nvSpPr>
          <p:cNvPr id="14" name="TextBox 13"/>
          <p:cNvSpPr txBox="1"/>
          <p:nvPr/>
        </p:nvSpPr>
        <p:spPr>
          <a:xfrm>
            <a:off x="609600" y="2971800"/>
            <a:ext cx="8001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Title Bar rests on top of the application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It is the first bar on the top of the document window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It can be divided into three sections: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The Quick Access Menu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The Title of the document and application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The minimize, restore, and close icons</a:t>
            </a:r>
          </a:p>
          <a:p>
            <a:endParaRPr lang="en-US" sz="3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142419" y="1581371"/>
            <a:ext cx="3821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55669" y="1581371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33453" y="1581371"/>
            <a:ext cx="2482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295400"/>
            <a:ext cx="14478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12669" y="1334553"/>
            <a:ext cx="2667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1334553"/>
            <a:ext cx="762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745" y="5760929"/>
            <a:ext cx="1097071" cy="109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Access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791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Quick Access Menu is designed to hold commands used most often</a:t>
            </a:r>
          </a:p>
          <a:p>
            <a:r>
              <a:rPr lang="en-US" dirty="0" smtClean="0"/>
              <a:t>The Quick Access Menu can be customized by clicking the drop-down arrow on the right side of the menu and selecting which commands to display or hide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175" y="1219200"/>
            <a:ext cx="2533650" cy="504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24024"/>
            <a:ext cx="2474606" cy="406717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Tabs (1) and Ribbons (2)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229600" cy="831272"/>
          </a:xfrm>
        </p:spPr>
      </p:pic>
      <p:sp>
        <p:nvSpPr>
          <p:cNvPr id="5" name="TextBox 4"/>
          <p:cNvSpPr txBox="1"/>
          <p:nvPr/>
        </p:nvSpPr>
        <p:spPr>
          <a:xfrm>
            <a:off x="609600" y="25146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Tabs were formally called Menu items.  They are displayed below the title bar.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There are Nine (9) Tabs by default in Word.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Each tab (except for File) displays its own Ribbon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 Ribbon is a line of icons that are organized into groups with similar commands.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Tab displayed above is the Home tab, with six (6) different groups.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57400" y="1143000"/>
            <a:ext cx="838200" cy="923330"/>
            <a:chOff x="2057400" y="1143000"/>
            <a:chExt cx="838200" cy="92333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057400" y="1604665"/>
              <a:ext cx="8382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209800" y="1143000"/>
              <a:ext cx="5334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62312" y="1371600"/>
            <a:ext cx="914400" cy="923330"/>
            <a:chOff x="4862312" y="1371600"/>
            <a:chExt cx="914400" cy="92333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862312" y="1865026"/>
              <a:ext cx="914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5147481" y="1371600"/>
              <a:ext cx="34406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Ribbons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52600"/>
            <a:ext cx="3629025" cy="1171575"/>
          </a:xfrm>
        </p:spPr>
      </p:pic>
      <p:sp>
        <p:nvSpPr>
          <p:cNvPr id="7" name="Oval 6"/>
          <p:cNvSpPr/>
          <p:nvPr/>
        </p:nvSpPr>
        <p:spPr>
          <a:xfrm>
            <a:off x="7362967" y="1981200"/>
            <a:ext cx="457200" cy="381000"/>
          </a:xfrm>
          <a:prstGeom prst="ellipse">
            <a:avLst/>
          </a:prstGeom>
          <a:solidFill>
            <a:srgbClr val="4F81BD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03" y="4038600"/>
            <a:ext cx="3629025" cy="16478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6858000" y="2173976"/>
            <a:ext cx="636896" cy="1331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1000" y="35052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Clicking the white arrow hides the ribbon.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524000"/>
            <a:ext cx="373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Users who would prefer to hide the ribbon have three options:</a:t>
            </a: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Click the white arrow on the right side of the ribbon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Double-click the ribbon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Right-click the ribbon and select  minimize the ribbon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918" y="1764333"/>
            <a:ext cx="1551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Before Click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8547" y="4047672"/>
            <a:ext cx="1551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After Click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Help Button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33400"/>
            <a:ext cx="2013794" cy="914400"/>
          </a:xfrm>
        </p:spPr>
      </p:pic>
      <p:grpSp>
        <p:nvGrpSpPr>
          <p:cNvPr id="11" name="Group 10"/>
          <p:cNvGrpSpPr/>
          <p:nvPr/>
        </p:nvGrpSpPr>
        <p:grpSpPr>
          <a:xfrm>
            <a:off x="8116156" y="609600"/>
            <a:ext cx="801484" cy="642470"/>
            <a:chOff x="8116156" y="609600"/>
            <a:chExt cx="801484" cy="64247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8116156" y="751542"/>
              <a:ext cx="496157" cy="5005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8612313" y="609600"/>
              <a:ext cx="305327" cy="235543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60927"/>
            <a:ext cx="3280930" cy="44577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67200" y="1460927"/>
            <a:ext cx="43451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the blue question mark underneath the close icon on the upper left part of the ribbon activates the Help feature.</a:t>
            </a:r>
          </a:p>
          <a:p>
            <a:endParaRPr lang="en-US" sz="2400" dirty="0" smtClean="0"/>
          </a:p>
          <a:p>
            <a:r>
              <a:rPr lang="en-US" sz="2400" dirty="0" smtClean="0"/>
              <a:t>Users can type in a feature they would like to know more about and Word will search the Online Help options for information about the feature.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CCHS Go Colonels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06" y="6011863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796</TotalTime>
  <Words>1919</Words>
  <Application>Microsoft Office PowerPoint</Application>
  <PresentationFormat>On-screen Show (4:3)</PresentationFormat>
  <Paragraphs>225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Office Theme</vt:lpstr>
      <vt:lpstr>Word</vt:lpstr>
      <vt:lpstr>Word Application</vt:lpstr>
      <vt:lpstr>Microsoft Word 2013</vt:lpstr>
      <vt:lpstr>First Screen</vt:lpstr>
      <vt:lpstr>Quick Access Menu and Title Bar</vt:lpstr>
      <vt:lpstr>Quick Access Menu</vt:lpstr>
      <vt:lpstr>Tabs (1) and Ribbons (2)</vt:lpstr>
      <vt:lpstr>Hiding Ribbons</vt:lpstr>
      <vt:lpstr>The Help Button</vt:lpstr>
      <vt:lpstr>Groups</vt:lpstr>
      <vt:lpstr>Dialog Boxes</vt:lpstr>
      <vt:lpstr>Unavailable Commands</vt:lpstr>
      <vt:lpstr>The Ruler Bar</vt:lpstr>
      <vt:lpstr>Scroll Bars</vt:lpstr>
      <vt:lpstr>The Status Bar</vt:lpstr>
      <vt:lpstr>View Available in Views Options</vt:lpstr>
      <vt:lpstr>The Zoom Slider</vt:lpstr>
      <vt:lpstr>The Cursor</vt:lpstr>
      <vt:lpstr>Word Wrap</vt:lpstr>
      <vt:lpstr>Enter Key</vt:lpstr>
      <vt:lpstr>Hyphenation</vt:lpstr>
      <vt:lpstr>The Undo Command</vt:lpstr>
      <vt:lpstr>Delete and Backspace</vt:lpstr>
      <vt:lpstr>Delete and Backspace</vt:lpstr>
      <vt:lpstr>Margins</vt:lpstr>
      <vt:lpstr>Margins</vt:lpstr>
      <vt:lpstr>Point and Click</vt:lpstr>
      <vt:lpstr>Saving a File</vt:lpstr>
      <vt:lpstr>Saving a File</vt:lpstr>
      <vt:lpstr>Naming a File</vt:lpstr>
      <vt:lpstr>Types of File Formats</vt:lpstr>
      <vt:lpstr>Organizing Files</vt:lpstr>
      <vt:lpstr>When to Save</vt:lpstr>
      <vt:lpstr>Save in More Than One Location</vt:lpstr>
      <vt:lpstr>Autosave Feature</vt:lpstr>
      <vt:lpstr>Autosave</vt:lpstr>
      <vt:lpstr>Shortcuts for Saving</vt:lpstr>
      <vt:lpstr>Closing Word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MIT-Word</dc:title>
  <dc:creator>winuser</dc:creator>
  <cp:lastModifiedBy>Harness, Marvin</cp:lastModifiedBy>
  <cp:revision>62</cp:revision>
  <dcterms:created xsi:type="dcterms:W3CDTF">2011-09-04T22:16:04Z</dcterms:created>
  <dcterms:modified xsi:type="dcterms:W3CDTF">2014-10-31T16:19:39Z</dcterms:modified>
</cp:coreProperties>
</file>